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29"/>
  </p:handoutMasterIdLst>
  <p:sldIdLst>
    <p:sldId id="256" r:id="rId2"/>
    <p:sldId id="257" r:id="rId3"/>
    <p:sldId id="266" r:id="rId4"/>
    <p:sldId id="263" r:id="rId5"/>
    <p:sldId id="258" r:id="rId6"/>
    <p:sldId id="277" r:id="rId7"/>
    <p:sldId id="275" r:id="rId8"/>
    <p:sldId id="276" r:id="rId9"/>
    <p:sldId id="283" r:id="rId10"/>
    <p:sldId id="285" r:id="rId11"/>
    <p:sldId id="284" r:id="rId12"/>
    <p:sldId id="278" r:id="rId13"/>
    <p:sldId id="281" r:id="rId14"/>
    <p:sldId id="282" r:id="rId15"/>
    <p:sldId id="267" r:id="rId16"/>
    <p:sldId id="264" r:id="rId17"/>
    <p:sldId id="259" r:id="rId18"/>
    <p:sldId id="268" r:id="rId19"/>
    <p:sldId id="265" r:id="rId20"/>
    <p:sldId id="260" r:id="rId21"/>
    <p:sldId id="269" r:id="rId22"/>
    <p:sldId id="270" r:id="rId23"/>
    <p:sldId id="271" r:id="rId24"/>
    <p:sldId id="262" r:id="rId25"/>
    <p:sldId id="261" r:id="rId26"/>
    <p:sldId id="272" r:id="rId27"/>
    <p:sldId id="273" r:id="rId28"/>
  </p:sldIdLst>
  <p:sldSz cx="9144000" cy="6858000" type="screen4x3"/>
  <p:notesSz cx="7023100" cy="93091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336" y="5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43343" cy="465455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8132" y="0"/>
            <a:ext cx="3043343" cy="465455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r">
              <a:defRPr sz="1200"/>
            </a:lvl1pPr>
          </a:lstStyle>
          <a:p>
            <a:fld id="{3442ED6A-C77B-4AFA-ACCD-989BAEF970B0}" type="datetimeFigureOut">
              <a:rPr lang="en-US" smtClean="0"/>
              <a:pPr/>
              <a:t>10/1/2014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42029"/>
            <a:ext cx="3043343" cy="465455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8132" y="8842029"/>
            <a:ext cx="3043343" cy="465455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r">
              <a:defRPr sz="1200"/>
            </a:lvl1pPr>
          </a:lstStyle>
          <a:p>
            <a:fld id="{94F452F7-92EB-4E49-8DE2-BE6B7E68A25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65286835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59280"/>
            <a:ext cx="6400800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pic>
        <p:nvPicPr>
          <p:cNvPr id="8" name="Picture 7" descr="flourish2.png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801112"/>
            <a:ext cx="9144000" cy="932688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429000"/>
            <a:ext cx="6400800" cy="762000"/>
          </a:xfrm>
        </p:spPr>
        <p:txBody>
          <a:bodyPr>
            <a:normAutofit/>
          </a:bodyPr>
          <a:lstStyle>
            <a:lvl1pPr marL="0" indent="0" algn="ctr">
              <a:buNone/>
              <a:defRPr sz="200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white"/>
        <p:txBody>
          <a:bodyPr/>
          <a:lstStyle/>
          <a:p>
            <a:fld id="{EC18183E-311F-47C6-BEB4-D4DF138F43FD}" type="datetimeFigureOut">
              <a:rPr lang="en-US" smtClean="0"/>
              <a:pPr/>
              <a:t>10/1/2014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white"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DBDFD3-EADA-46E4-AB98-E64603AF0F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18183E-311F-47C6-BEB4-D4DF138F43FD}" type="datetimeFigureOut">
              <a:rPr lang="en-US" smtClean="0"/>
              <a:pPr/>
              <a:t>10/1/2014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DBDFD3-EADA-46E4-AB98-E64603AF0F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209041"/>
            <a:ext cx="1295400" cy="4318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400" y="1219199"/>
            <a:ext cx="5181600" cy="426720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18183E-311F-47C6-BEB4-D4DF138F43FD}" type="datetimeFigureOut">
              <a:rPr lang="en-US" smtClean="0"/>
              <a:pPr/>
              <a:t>10/1/2014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DBDFD3-EADA-46E4-AB98-E64603AF0F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2438400"/>
            <a:ext cx="6400800" cy="304800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18183E-311F-47C6-BEB4-D4DF138F43FD}" type="datetimeFigureOut">
              <a:rPr lang="en-US" smtClean="0"/>
              <a:pPr/>
              <a:t>10/1/2014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DBDFD3-EADA-46E4-AB98-E64603AF0FC7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9" name="Picture 8" descr="flourish2.png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18183E-311F-47C6-BEB4-D4DF138F43FD}" type="datetimeFigureOut">
              <a:rPr lang="en-US" smtClean="0"/>
              <a:pPr/>
              <a:t>10/1/2014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DBDFD3-EADA-46E4-AB98-E64603AF0FC7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 descr="flourish2.png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3410267"/>
            <a:ext cx="6248400" cy="1456373"/>
          </a:xfrm>
        </p:spPr>
        <p:txBody>
          <a:bodyPr anchor="t">
            <a:normAutofit/>
          </a:bodyPr>
          <a:lstStyle>
            <a:lvl1pPr algn="ctr">
              <a:defRPr sz="3600" b="0" i="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800" y="1503680"/>
            <a:ext cx="6248400" cy="1566862"/>
          </a:xfrm>
        </p:spPr>
        <p:txBody>
          <a:bodyPr anchor="b"/>
          <a:lstStyle>
            <a:lvl1pPr marL="0" indent="0" algn="ctr">
              <a:buNone/>
              <a:defRPr sz="2000" b="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8" name="Picture 7" descr="flourish2.png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371600" y="2438400"/>
            <a:ext cx="3124200" cy="3124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18183E-311F-47C6-BEB4-D4DF138F43FD}" type="datetimeFigureOut">
              <a:rPr lang="en-US" smtClean="0"/>
              <a:pPr/>
              <a:t>10/1/2014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DBDFD3-EADA-46E4-AB98-E64603AF0FC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4"/>
          </p:nvPr>
        </p:nvSpPr>
        <p:spPr>
          <a:xfrm>
            <a:off x="4648200" y="2438400"/>
            <a:ext cx="3124200" cy="3124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pic>
        <p:nvPicPr>
          <p:cNvPr id="9" name="Picture 8" descr="flourish2.png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flourish2.pn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371600" y="2819400"/>
            <a:ext cx="3124200" cy="2743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8200" y="2819400"/>
            <a:ext cx="3124200" cy="2743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62201"/>
            <a:ext cx="3125788" cy="451338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2359152"/>
            <a:ext cx="3127375" cy="448056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18183E-311F-47C6-BEB4-D4DF138F43FD}" type="datetimeFigureOut">
              <a:rPr lang="en-US" smtClean="0"/>
              <a:pPr/>
              <a:t>10/1/2014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DBDFD3-EADA-46E4-AB98-E64603AF0F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18183E-311F-47C6-BEB4-D4DF138F43FD}" type="datetimeFigureOut">
              <a:rPr lang="en-US" smtClean="0"/>
              <a:pPr/>
              <a:t>10/1/2014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DBDFD3-EADA-46E4-AB98-E64603AF0FC7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 descr="flourish2.png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18183E-311F-47C6-BEB4-D4DF138F43FD}" type="datetimeFigureOut">
              <a:rPr lang="en-US" smtClean="0"/>
              <a:pPr/>
              <a:t>10/1/2014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DBDFD3-EADA-46E4-AB98-E64603AF0F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1" y="1676400"/>
            <a:ext cx="2819399" cy="599440"/>
          </a:xfrm>
        </p:spPr>
        <p:txBody>
          <a:bodyPr anchor="b"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1" y="2275840"/>
            <a:ext cx="2819399" cy="290576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18183E-311F-47C6-BEB4-D4DF138F43FD}" type="datetimeFigureOut">
              <a:rPr lang="en-US" smtClean="0"/>
              <a:pPr/>
              <a:t>10/1/2014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DBDFD3-EADA-46E4-AB98-E64603AF0FC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371600" y="1676400"/>
            <a:ext cx="3276600" cy="3505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que 9"/>
          <p:cNvSpPr/>
          <p:nvPr/>
        </p:nvSpPr>
        <p:spPr>
          <a:xfrm>
            <a:off x="1463040" y="1847088"/>
            <a:ext cx="3090672" cy="3090672"/>
          </a:xfrm>
          <a:prstGeom prst="plaque">
            <a:avLst>
              <a:gd name="adj" fmla="val 8438"/>
            </a:avLst>
          </a:prstGeom>
          <a:noFill/>
          <a:ln w="9525">
            <a:solidFill>
              <a:schemeClr val="tx2">
                <a:alpha val="17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0" y="1676400"/>
            <a:ext cx="2819400" cy="599440"/>
          </a:xfrm>
        </p:spPr>
        <p:txBody>
          <a:bodyPr anchor="b"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4000" y="1905000"/>
            <a:ext cx="2971800" cy="2971800"/>
          </a:xfrm>
          <a:prstGeom prst="plaque">
            <a:avLst>
              <a:gd name="adj" fmla="val 8341"/>
            </a:avLst>
          </a:prstGeom>
          <a:solidFill>
            <a:schemeClr val="bg1">
              <a:lumMod val="95000"/>
              <a:alpha val="35000"/>
            </a:schemeClr>
          </a:solidFill>
          <a:ln w="98425" cmpd="thinThick">
            <a:noFill/>
            <a:bevel/>
          </a:ln>
        </p:spPr>
        <p:txBody>
          <a:bodyPr>
            <a:normAutofit/>
          </a:bodyPr>
          <a:lstStyle>
            <a:lvl1pPr marL="0" indent="0" algn="ctr">
              <a:buNone/>
              <a:defRPr sz="1800" baseline="0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0" y="2276856"/>
            <a:ext cx="2819400" cy="287528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18183E-311F-47C6-BEB4-D4DF138F43FD}" type="datetimeFigureOut">
              <a:rPr lang="en-US" smtClean="0"/>
              <a:pPr/>
              <a:t>10/1/2014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DBDFD3-EADA-46E4-AB98-E64603AF0F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window3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1295400"/>
            <a:ext cx="6400800" cy="685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057400"/>
            <a:ext cx="6400800" cy="34290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 bwMode="white">
          <a:xfrm>
            <a:off x="304800" y="6356350"/>
            <a:ext cx="2133600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l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EC18183E-311F-47C6-BEB4-D4DF138F43FD}" type="datetimeFigureOut">
              <a:rPr lang="en-US" smtClean="0"/>
              <a:pPr/>
              <a:t>10/1/2014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 bwMode="white">
          <a:xfrm>
            <a:off x="2971800" y="6356350"/>
            <a:ext cx="3200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white">
          <a:xfrm>
            <a:off x="6675120" y="636422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B4DBDFD3-EADA-46E4-AB98-E64603AF0FC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600" kern="1200" cap="all" spc="300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0" indent="-274320" algn="l" defTabSz="914400" rtl="0" eaLnBrk="1" latinLnBrk="0" hangingPunct="1">
        <a:lnSpc>
          <a:spcPct val="150000"/>
        </a:lnSpc>
        <a:spcBef>
          <a:spcPct val="20000"/>
        </a:spcBef>
        <a:buClrTx/>
        <a:buFont typeface="Wingdings" pitchFamily="2" charset="2"/>
        <a:buChar char="v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hyperlink" Target="http://www.classroomjr.com/" TargetMode="Externa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randomhouse.com/" TargetMode="External"/><Relationship Id="rId2" Type="http://schemas.openxmlformats.org/officeDocument/2006/relationships/hyperlink" Target="http://www.camjansen.com/" TargetMode="Externa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mychandlerschools.org/" TargetMode="Externa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kimskorner4teachertalk.com/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://www.kimskorner4teachertalk.com/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latin typeface="Algerian" panose="04020705040A02060702" pitchFamily="82" charset="0"/>
              </a:rPr>
              <a:t>Book buddies</a:t>
            </a:r>
            <a:endParaRPr lang="en-US" dirty="0">
              <a:latin typeface="Algerian" panose="04020705040A02060702" pitchFamily="82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429000"/>
            <a:ext cx="6400800" cy="1828800"/>
          </a:xfrm>
        </p:spPr>
        <p:txBody>
          <a:bodyPr>
            <a:normAutofit lnSpcReduction="10000"/>
          </a:bodyPr>
          <a:lstStyle/>
          <a:p>
            <a:r>
              <a:rPr lang="en-US" sz="2400" dirty="0" smtClean="0">
                <a:solidFill>
                  <a:schemeClr val="tx1"/>
                </a:solidFill>
              </a:rPr>
              <a:t>Tanya </a:t>
            </a:r>
            <a:r>
              <a:rPr lang="en-US" sz="2400" dirty="0" err="1" smtClean="0">
                <a:solidFill>
                  <a:schemeClr val="tx1"/>
                </a:solidFill>
              </a:rPr>
              <a:t>Gambill</a:t>
            </a:r>
            <a:r>
              <a:rPr lang="en-US" sz="2400" dirty="0" smtClean="0">
                <a:solidFill>
                  <a:schemeClr val="tx1"/>
                </a:solidFill>
              </a:rPr>
              <a:t> &amp; Linda Robinson</a:t>
            </a:r>
          </a:p>
          <a:p>
            <a:r>
              <a:rPr lang="en-US" sz="2400" dirty="0" smtClean="0">
                <a:solidFill>
                  <a:schemeClr val="tx1"/>
                </a:solidFill>
              </a:rPr>
              <a:t>Community Consolidated School Dist. 168</a:t>
            </a:r>
          </a:p>
          <a:p>
            <a:r>
              <a:rPr lang="en-US" sz="2400" dirty="0" smtClean="0">
                <a:solidFill>
                  <a:schemeClr val="tx1"/>
                </a:solidFill>
              </a:rPr>
              <a:t>Wagoner School</a:t>
            </a:r>
          </a:p>
          <a:p>
            <a:endParaRPr lang="en-US" sz="2400" dirty="0" smtClean="0">
              <a:solidFill>
                <a:schemeClr val="tx1"/>
              </a:solidFill>
            </a:endParaRPr>
          </a:p>
          <a:p>
            <a:endParaRPr lang="en-US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99200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057400" y="1295400"/>
            <a:ext cx="5181600" cy="4191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38200" y="1295400"/>
            <a:ext cx="2209800" cy="4475215"/>
          </a:xfrm>
          <a:prstGeom prst="rect">
            <a:avLst/>
          </a:prstGeom>
        </p:spPr>
      </p:pic>
      <p:pic>
        <p:nvPicPr>
          <p:cNvPr id="3" name="Picture 2" descr="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352800" y="1295400"/>
            <a:ext cx="2209800" cy="4292600"/>
          </a:xfrm>
          <a:prstGeom prst="rect">
            <a:avLst/>
          </a:prstGeom>
        </p:spPr>
      </p:pic>
      <p:pic>
        <p:nvPicPr>
          <p:cNvPr id="4" name="Picture 3" descr="4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791200" y="1295400"/>
            <a:ext cx="2362200" cy="4267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953000" y="2971800"/>
            <a:ext cx="2870114" cy="2362200"/>
          </a:xfrm>
          <a:prstGeom prst="rect">
            <a:avLst/>
          </a:prstGeom>
        </p:spPr>
      </p:pic>
      <p:pic>
        <p:nvPicPr>
          <p:cNvPr id="5" name="Picture 4" descr="FullSizeRender (2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143000" y="1143000"/>
            <a:ext cx="3311348" cy="4419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800600" y="1447800"/>
            <a:ext cx="3200400" cy="4114800"/>
          </a:xfrm>
          <a:prstGeom prst="rect">
            <a:avLst/>
          </a:prstGeom>
        </p:spPr>
      </p:pic>
      <p:pic>
        <p:nvPicPr>
          <p:cNvPr id="6" name="Picture 5" descr="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66800" y="1447800"/>
            <a:ext cx="3200400" cy="411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19200" y="1143000"/>
            <a:ext cx="3200400" cy="4495800"/>
          </a:xfrm>
          <a:prstGeom prst="rect">
            <a:avLst/>
          </a:prstGeom>
        </p:spPr>
      </p:pic>
      <p:pic>
        <p:nvPicPr>
          <p:cNvPr id="3" name="Picture 2" descr="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48200" y="1115028"/>
            <a:ext cx="3352800" cy="452377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latin typeface="Informal Roman" panose="030604020304060B0204" pitchFamily="66" charset="0"/>
              </a:rPr>
              <a:t>Autobiography/</a:t>
            </a:r>
            <a:br>
              <a:rPr lang="en-US" dirty="0" smtClean="0">
                <a:latin typeface="Informal Roman" panose="030604020304060B0204" pitchFamily="66" charset="0"/>
              </a:rPr>
            </a:br>
            <a:r>
              <a:rPr lang="en-US" dirty="0" smtClean="0">
                <a:latin typeface="Informal Roman" panose="030604020304060B0204" pitchFamily="66" charset="0"/>
              </a:rPr>
              <a:t>Biography</a:t>
            </a:r>
            <a:endParaRPr lang="en-US" dirty="0">
              <a:latin typeface="Informal Roman" panose="030604020304060B0204" pitchFamily="66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742670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1143000"/>
            <a:ext cx="7315200" cy="9144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accent3">
                    <a:lumMod val="75000"/>
                  </a:schemeClr>
                </a:solidFill>
                <a:latin typeface="Informal Roman" panose="030604020304060B0204" pitchFamily="66" charset="0"/>
              </a:rPr>
              <a:t>Autobiography/Biography</a:t>
            </a:r>
            <a:br>
              <a:rPr lang="en-US" dirty="0" smtClean="0">
                <a:solidFill>
                  <a:schemeClr val="accent3">
                    <a:lumMod val="75000"/>
                  </a:schemeClr>
                </a:solidFill>
                <a:latin typeface="Informal Roman" panose="030604020304060B0204" pitchFamily="66" charset="0"/>
              </a:rPr>
            </a:br>
            <a:r>
              <a:rPr lang="en-US" dirty="0" smtClean="0">
                <a:solidFill>
                  <a:schemeClr val="accent3">
                    <a:lumMod val="75000"/>
                  </a:schemeClr>
                </a:solidFill>
                <a:latin typeface="Informal Roman" panose="030604020304060B0204" pitchFamily="66" charset="0"/>
              </a:rPr>
              <a:t>Elements</a:t>
            </a:r>
            <a:endParaRPr lang="en-US" dirty="0">
              <a:latin typeface="Informal Roman" panose="030604020304060B0204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95400" y="2286000"/>
            <a:ext cx="6477000" cy="3581400"/>
          </a:xfrm>
        </p:spPr>
        <p:txBody>
          <a:bodyPr>
            <a:normAutofit lnSpcReduction="10000"/>
          </a:bodyPr>
          <a:lstStyle/>
          <a:p>
            <a:pPr marL="285750" indent="-285750"/>
            <a:r>
              <a:rPr lang="en-US" sz="1400" dirty="0" smtClean="0"/>
              <a:t>Form of nonfiction (true)		</a:t>
            </a:r>
          </a:p>
          <a:p>
            <a:pPr marL="285750" indent="-285750"/>
            <a:r>
              <a:rPr lang="en-US" sz="1400" dirty="0" smtClean="0"/>
              <a:t>Story of a real person’s life</a:t>
            </a:r>
          </a:p>
          <a:p>
            <a:pPr marL="285750" indent="-285750"/>
            <a:r>
              <a:rPr lang="en-US" sz="1400" dirty="0" smtClean="0"/>
              <a:t>Auto means self</a:t>
            </a:r>
          </a:p>
          <a:p>
            <a:pPr marL="285750" indent="-285750"/>
            <a:r>
              <a:rPr lang="en-US" sz="1400" dirty="0" smtClean="0"/>
              <a:t>Bios means life</a:t>
            </a:r>
          </a:p>
          <a:p>
            <a:pPr marL="285750" indent="-285750"/>
            <a:r>
              <a:rPr lang="en-US" sz="1400" dirty="0" err="1" smtClean="0"/>
              <a:t>Graphien</a:t>
            </a:r>
            <a:r>
              <a:rPr lang="en-US" sz="1400" dirty="0" smtClean="0"/>
              <a:t> means to write</a:t>
            </a:r>
          </a:p>
          <a:p>
            <a:pPr marL="285750" indent="-285750"/>
            <a:r>
              <a:rPr lang="en-US" sz="1400" dirty="0" smtClean="0"/>
              <a:t>Written by the person the story is about/written by someone else</a:t>
            </a:r>
          </a:p>
          <a:p>
            <a:pPr marL="285750" indent="-285750"/>
            <a:r>
              <a:rPr lang="en-US" sz="1400" dirty="0" smtClean="0"/>
              <a:t>Author does not need to do research/author must do research about the person</a:t>
            </a:r>
          </a:p>
          <a:p>
            <a:pPr marL="285750" indent="-285750"/>
            <a:r>
              <a:rPr lang="en-US" sz="1400" dirty="0" smtClean="0"/>
              <a:t>Author shares how he/she feels and what </a:t>
            </a:r>
          </a:p>
          <a:p>
            <a:pPr indent="0">
              <a:buNone/>
            </a:pPr>
            <a:r>
              <a:rPr lang="en-US" sz="1400" dirty="0" smtClean="0"/>
              <a:t>       </a:t>
            </a:r>
            <a:r>
              <a:rPr lang="en-US" sz="1400" smtClean="0"/>
              <a:t>he/she thinks </a:t>
            </a:r>
            <a:endParaRPr lang="en-US" sz="1400" dirty="0" smtClean="0"/>
          </a:p>
          <a:p>
            <a:pPr marL="285750" indent="-285750"/>
            <a:r>
              <a:rPr lang="en-US" sz="1400" dirty="0" smtClean="0"/>
              <a:t>www.kimskorner4teachertalk.com</a:t>
            </a:r>
          </a:p>
          <a:p>
            <a:pPr indent="0">
              <a:buNone/>
            </a:pP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xmlns="" val="2496530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990600"/>
            <a:ext cx="7239000" cy="83820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accent3">
                    <a:lumMod val="75000"/>
                  </a:schemeClr>
                </a:solidFill>
                <a:latin typeface="Informal Roman" panose="030604020304060B0204" pitchFamily="66" charset="0"/>
              </a:rPr>
              <a:t>Autobiography/Biography</a:t>
            </a:r>
            <a:endParaRPr lang="en-US" dirty="0">
              <a:solidFill>
                <a:schemeClr val="accent3">
                  <a:lumMod val="75000"/>
                </a:schemeClr>
              </a:solidFill>
              <a:latin typeface="Informal Roman" panose="030604020304060B0204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3"/>
                </a:solidFill>
              </a:rPr>
              <a:t>Poetry</a:t>
            </a:r>
          </a:p>
          <a:p>
            <a:r>
              <a:rPr lang="en-US" dirty="0" smtClean="0">
                <a:solidFill>
                  <a:schemeClr val="accent3"/>
                </a:solidFill>
              </a:rPr>
              <a:t>“His Dream Lives On”, “Go To The Back, Rosa Parks”, </a:t>
            </a:r>
          </a:p>
          <a:p>
            <a:pPr indent="0">
              <a:buNone/>
            </a:pPr>
            <a:r>
              <a:rPr lang="en-US" dirty="0" smtClean="0">
                <a:solidFill>
                  <a:schemeClr val="accent3"/>
                </a:solidFill>
              </a:rPr>
              <a:t>     “America’s Greatest Farmer” </a:t>
            </a:r>
            <a:r>
              <a:rPr lang="en-US" dirty="0" smtClean="0">
                <a:solidFill>
                  <a:schemeClr val="accent3"/>
                </a:solidFill>
                <a:hlinkClick r:id="rId2"/>
              </a:rPr>
              <a:t>www.classroomJr.com</a:t>
            </a:r>
            <a:endParaRPr lang="en-US" dirty="0" smtClean="0">
              <a:solidFill>
                <a:schemeClr val="accent3"/>
              </a:solidFill>
            </a:endParaRPr>
          </a:p>
          <a:p>
            <a:pPr marL="285750" indent="-285750"/>
            <a:r>
              <a:rPr lang="en-US" dirty="0" smtClean="0">
                <a:solidFill>
                  <a:schemeClr val="accent3"/>
                </a:solidFill>
              </a:rPr>
              <a:t>Focus</a:t>
            </a:r>
          </a:p>
          <a:p>
            <a:pPr marL="1028700" lvl="1" indent="-285750"/>
            <a:r>
              <a:rPr lang="en-US" dirty="0" smtClean="0">
                <a:solidFill>
                  <a:schemeClr val="accent3"/>
                </a:solidFill>
              </a:rPr>
              <a:t>Fluency</a:t>
            </a:r>
          </a:p>
          <a:p>
            <a:pPr marL="1028700" lvl="1" indent="-285750"/>
            <a:r>
              <a:rPr lang="en-US" dirty="0" smtClean="0">
                <a:solidFill>
                  <a:schemeClr val="accent3"/>
                </a:solidFill>
              </a:rPr>
              <a:t>Writing (students wrote autobiographies)</a:t>
            </a:r>
          </a:p>
          <a:p>
            <a:pPr>
              <a:buFont typeface="Wingdings" panose="05000000000000000000" pitchFamily="2" charset="2"/>
              <a:buChar char="v"/>
            </a:pPr>
            <a:endParaRPr lang="en-US" dirty="0">
              <a:solidFill>
                <a:schemeClr val="accent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935599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Informational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283893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1143000"/>
            <a:ext cx="6608523" cy="9144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Informational</a:t>
            </a:r>
            <a:br>
              <a:rPr lang="en-US" dirty="0" smtClean="0"/>
            </a:br>
            <a:r>
              <a:rPr lang="en-US" dirty="0" smtClean="0"/>
              <a:t>Elements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Nonfiction (true)</a:t>
            </a:r>
          </a:p>
          <a:p>
            <a:r>
              <a:rPr lang="en-US" dirty="0" smtClean="0"/>
              <a:t>Provides factual information about a topic</a:t>
            </a:r>
          </a:p>
          <a:p>
            <a:r>
              <a:rPr lang="en-US" dirty="0" smtClean="0"/>
              <a:t>Usually includes text features (</a:t>
            </a:r>
            <a:r>
              <a:rPr lang="en-US" dirty="0" err="1" smtClean="0"/>
              <a:t>ie</a:t>
            </a:r>
            <a:r>
              <a:rPr lang="en-US" dirty="0" smtClean="0"/>
              <a:t>: headings, bold print words, </a:t>
            </a:r>
          </a:p>
          <a:p>
            <a:pPr indent="0">
              <a:buNone/>
            </a:pPr>
            <a:r>
              <a:rPr lang="en-US" dirty="0" smtClean="0"/>
              <a:t>     photographs, captions, etc.)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173403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accent4"/>
                </a:solidFill>
              </a:rPr>
              <a:t/>
            </a:r>
            <a:br>
              <a:rPr lang="en-US" dirty="0" smtClean="0">
                <a:solidFill>
                  <a:schemeClr val="accent4"/>
                </a:solidFill>
              </a:rPr>
            </a:br>
            <a:r>
              <a:rPr lang="en-US" dirty="0">
                <a:solidFill>
                  <a:schemeClr val="accent4"/>
                </a:solidFill>
              </a:rPr>
              <a:t/>
            </a:r>
            <a:br>
              <a:rPr lang="en-US" dirty="0">
                <a:solidFill>
                  <a:schemeClr val="accent4"/>
                </a:solidFill>
              </a:rPr>
            </a:br>
            <a:r>
              <a:rPr lang="en-US" dirty="0" smtClean="0">
                <a:solidFill>
                  <a:schemeClr val="accent3"/>
                </a:solidFill>
              </a:rPr>
              <a:t>Overview</a:t>
            </a:r>
            <a:endParaRPr lang="en-US" dirty="0">
              <a:solidFill>
                <a:schemeClr val="accent3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3"/>
                </a:solidFill>
              </a:rPr>
              <a:t>Genre Study on: Historical Fiction, Fantasy,  Mysteries, </a:t>
            </a:r>
          </a:p>
          <a:p>
            <a:pPr indent="0">
              <a:buNone/>
            </a:pPr>
            <a:r>
              <a:rPr lang="en-US" dirty="0" smtClean="0">
                <a:solidFill>
                  <a:schemeClr val="accent3"/>
                </a:solidFill>
              </a:rPr>
              <a:t>     Autobiography/Biography, &amp; Informational</a:t>
            </a:r>
          </a:p>
          <a:p>
            <a:r>
              <a:rPr lang="en-US" dirty="0" smtClean="0">
                <a:solidFill>
                  <a:schemeClr val="accent3"/>
                </a:solidFill>
              </a:rPr>
              <a:t>Focus on Fantasy and Mysteries</a:t>
            </a:r>
          </a:p>
          <a:p>
            <a:pPr marL="285750" indent="-285750"/>
            <a:r>
              <a:rPr lang="en-US" dirty="0" smtClean="0">
                <a:solidFill>
                  <a:schemeClr val="accent3"/>
                </a:solidFill>
              </a:rPr>
              <a:t>Completed with Grade 2, but could be modified for higher or </a:t>
            </a:r>
          </a:p>
          <a:p>
            <a:pPr indent="0">
              <a:buNone/>
            </a:pPr>
            <a:r>
              <a:rPr lang="en-US" dirty="0" smtClean="0">
                <a:solidFill>
                  <a:schemeClr val="accent3"/>
                </a:solidFill>
              </a:rPr>
              <a:t>      lower grades</a:t>
            </a:r>
          </a:p>
          <a:p>
            <a:pPr marL="285750" indent="-285750"/>
            <a:r>
              <a:rPr lang="en-US" dirty="0" smtClean="0">
                <a:solidFill>
                  <a:schemeClr val="accent3"/>
                </a:solidFill>
              </a:rPr>
              <a:t>After-School Program. 1 day a week/45 minutes. 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482475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6"/>
                </a:solidFill>
              </a:rPr>
              <a:t>Informational</a:t>
            </a:r>
            <a:endParaRPr lang="en-US" dirty="0">
              <a:solidFill>
                <a:schemeClr val="accent6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Variety of books related to </a:t>
            </a:r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dinosaurs</a:t>
            </a:r>
            <a:endParaRPr lang="en-US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marL="285750" indent="-285750"/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Focus</a:t>
            </a:r>
          </a:p>
          <a:p>
            <a:pPr marL="1028700" lvl="1" indent="-285750"/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Research</a:t>
            </a:r>
          </a:p>
          <a:p>
            <a:pPr marL="1028700" lvl="1" indent="-285750"/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Writing</a:t>
            </a:r>
          </a:p>
          <a:p>
            <a:pPr lvl="1" indent="0">
              <a:buNone/>
            </a:pPr>
            <a:endParaRPr lang="en-US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86072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latin typeface="Algerian" panose="04020705040A02060702" pitchFamily="82" charset="0"/>
              </a:rPr>
              <a:t>Mysteries</a:t>
            </a:r>
            <a:endParaRPr lang="en-US" dirty="0">
              <a:latin typeface="Algerian" panose="04020705040A02060702" pitchFamily="82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444703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990600"/>
            <a:ext cx="69342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Algerian" panose="04020705040A02060702" pitchFamily="82" charset="0"/>
              </a:rPr>
              <a:t>Mystery </a:t>
            </a:r>
            <a:br>
              <a:rPr lang="en-US" dirty="0" smtClean="0">
                <a:latin typeface="Algerian" panose="04020705040A02060702" pitchFamily="82" charset="0"/>
              </a:rPr>
            </a:br>
            <a:r>
              <a:rPr lang="en-US" dirty="0" smtClean="0">
                <a:latin typeface="Algerian" panose="04020705040A02060702" pitchFamily="82" charset="0"/>
              </a:rPr>
              <a:t>Elements</a:t>
            </a:r>
            <a:endParaRPr lang="en-US" dirty="0">
              <a:latin typeface="Algerian" panose="04020705040A02060702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400" dirty="0" smtClean="0"/>
              <a:t>Usually fiction (not true)</a:t>
            </a:r>
          </a:p>
          <a:p>
            <a:r>
              <a:rPr lang="en-US" sz="1400" dirty="0" smtClean="0"/>
              <a:t>Usually narrative</a:t>
            </a:r>
          </a:p>
          <a:p>
            <a:r>
              <a:rPr lang="en-US" sz="1400" dirty="0" smtClean="0"/>
              <a:t>The protagonist is usually an investigator, crime solver, or spy</a:t>
            </a:r>
          </a:p>
          <a:p>
            <a:r>
              <a:rPr lang="en-US" sz="1400" dirty="0" smtClean="0"/>
              <a:t>Clues are given throughout the story, but the reader usually has to make inferences</a:t>
            </a:r>
          </a:p>
          <a:p>
            <a:r>
              <a:rPr lang="en-US" sz="1400" dirty="0" smtClean="0"/>
              <a:t>Suspense is created by several possible solutions, with the actual solution not revealed </a:t>
            </a:r>
          </a:p>
          <a:p>
            <a:pPr indent="0">
              <a:buNone/>
            </a:pPr>
            <a:r>
              <a:rPr lang="en-US" sz="1400" dirty="0" smtClean="0"/>
              <a:t>       until the end</a:t>
            </a:r>
          </a:p>
          <a:p>
            <a:pPr marL="285750" indent="-285750"/>
            <a:r>
              <a:rPr lang="en-US" sz="1400" dirty="0" smtClean="0"/>
              <a:t>www.kimskorner4teachertalk.com</a:t>
            </a:r>
            <a:endParaRPr lang="en-US" sz="1400" dirty="0"/>
          </a:p>
          <a:p>
            <a:pPr indent="0">
              <a:buNone/>
            </a:pP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xmlns="" val="3200908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latin typeface="Algerian" panose="04020705040A02060702" pitchFamily="82" charset="0"/>
              </a:rPr>
              <a:t>2 Minute Mystery</a:t>
            </a:r>
            <a:endParaRPr lang="en-US" dirty="0">
              <a:latin typeface="Algerian" panose="04020705040A02060702" pitchFamily="82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294072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3">
                    <a:lumMod val="50000"/>
                  </a:schemeClr>
                </a:solidFill>
                <a:latin typeface="Algerian" panose="04020705040A02060702" pitchFamily="82" charset="0"/>
              </a:rPr>
              <a:t>Mysteries</a:t>
            </a:r>
            <a:endParaRPr lang="en-US" dirty="0">
              <a:solidFill>
                <a:schemeClr val="accent3">
                  <a:lumMod val="50000"/>
                </a:schemeClr>
              </a:solidFill>
              <a:latin typeface="Algerian" panose="04020705040A02060702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2362200"/>
            <a:ext cx="6400800" cy="3124201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accent3">
                    <a:lumMod val="50000"/>
                  </a:schemeClr>
                </a:solidFill>
                <a:latin typeface="Algerian" panose="04020705040A02060702" pitchFamily="82" charset="0"/>
                <a:sym typeface="Wingdings" panose="05000000000000000000" pitchFamily="2" charset="2"/>
              </a:rPr>
              <a:t>Chapter Books</a:t>
            </a:r>
          </a:p>
          <a:p>
            <a:r>
              <a:rPr lang="en-US" u="sng" dirty="0" smtClean="0">
                <a:solidFill>
                  <a:schemeClr val="accent3">
                    <a:lumMod val="50000"/>
                  </a:schemeClr>
                </a:solidFill>
                <a:latin typeface="Algerian" panose="04020705040A02060702" pitchFamily="82" charset="0"/>
                <a:sym typeface="Wingdings" panose="05000000000000000000" pitchFamily="2" charset="2"/>
              </a:rPr>
              <a:t>Bones and the Big Yellow Mystery, </a:t>
            </a:r>
            <a:r>
              <a:rPr lang="en-US" dirty="0">
                <a:solidFill>
                  <a:schemeClr val="accent3">
                    <a:lumMod val="50000"/>
                  </a:schemeClr>
                </a:solidFill>
                <a:latin typeface="Algerian" panose="04020705040A02060702" pitchFamily="82" charset="0"/>
                <a:sym typeface="Wingdings" panose="05000000000000000000" pitchFamily="2" charset="2"/>
              </a:rPr>
              <a:t> </a:t>
            </a:r>
            <a:endParaRPr lang="en-US" u="sng" dirty="0" smtClean="0">
              <a:solidFill>
                <a:schemeClr val="accent3">
                  <a:lumMod val="50000"/>
                </a:schemeClr>
              </a:solidFill>
              <a:latin typeface="Algerian" panose="04020705040A02060702" pitchFamily="82" charset="0"/>
              <a:sym typeface="Wingdings" panose="05000000000000000000" pitchFamily="2" charset="2"/>
            </a:endParaRPr>
          </a:p>
          <a:p>
            <a:r>
              <a:rPr lang="en-US" u="sng" dirty="0" smtClean="0">
                <a:solidFill>
                  <a:schemeClr val="accent3">
                    <a:lumMod val="50000"/>
                  </a:schemeClr>
                </a:solidFill>
                <a:latin typeface="Algerian" panose="04020705040A02060702" pitchFamily="82" charset="0"/>
                <a:sym typeface="Wingdings" panose="05000000000000000000" pitchFamily="2" charset="2"/>
              </a:rPr>
              <a:t>Nate the Great and the Lost List</a:t>
            </a:r>
          </a:p>
          <a:p>
            <a:r>
              <a:rPr lang="en-US" dirty="0" smtClean="0">
                <a:solidFill>
                  <a:schemeClr val="accent3">
                    <a:lumMod val="50000"/>
                  </a:schemeClr>
                </a:solidFill>
                <a:latin typeface="Algerian" panose="04020705040A02060702" pitchFamily="82" charset="0"/>
                <a:sym typeface="Wingdings" panose="05000000000000000000" pitchFamily="2" charset="2"/>
              </a:rPr>
              <a:t>Focus</a:t>
            </a:r>
          </a:p>
          <a:p>
            <a:pPr lvl="1"/>
            <a:r>
              <a:rPr lang="en-US" dirty="0" smtClean="0">
                <a:solidFill>
                  <a:schemeClr val="accent3">
                    <a:lumMod val="50000"/>
                  </a:schemeClr>
                </a:solidFill>
                <a:latin typeface="Algerian" panose="04020705040A02060702" pitchFamily="82" charset="0"/>
                <a:sym typeface="Wingdings" panose="05000000000000000000" pitchFamily="2" charset="2"/>
              </a:rPr>
              <a:t>Fluency</a:t>
            </a:r>
          </a:p>
          <a:p>
            <a:pPr lvl="1"/>
            <a:r>
              <a:rPr lang="en-US" dirty="0" smtClean="0">
                <a:solidFill>
                  <a:schemeClr val="accent3">
                    <a:lumMod val="50000"/>
                  </a:schemeClr>
                </a:solidFill>
                <a:latin typeface="Algerian" panose="04020705040A02060702" pitchFamily="82" charset="0"/>
                <a:sym typeface="Wingdings" panose="05000000000000000000" pitchFamily="2" charset="2"/>
              </a:rPr>
              <a:t>Comprehension</a:t>
            </a:r>
          </a:p>
          <a:p>
            <a:pPr lvl="1"/>
            <a:r>
              <a:rPr lang="en-US" dirty="0" smtClean="0">
                <a:solidFill>
                  <a:schemeClr val="accent3">
                    <a:lumMod val="50000"/>
                  </a:schemeClr>
                </a:solidFill>
                <a:latin typeface="Algerian" panose="04020705040A02060702" pitchFamily="82" charset="0"/>
                <a:sym typeface="Wingdings" panose="05000000000000000000" pitchFamily="2" charset="2"/>
              </a:rPr>
              <a:t>Writing</a:t>
            </a:r>
          </a:p>
          <a:p>
            <a:pPr lvl="1"/>
            <a:endParaRPr lang="en-US" dirty="0" smtClean="0">
              <a:solidFill>
                <a:schemeClr val="accent3">
                  <a:lumMod val="50000"/>
                </a:schemeClr>
              </a:solidFill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85162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3">
                    <a:lumMod val="50000"/>
                  </a:schemeClr>
                </a:solidFill>
                <a:latin typeface="Algerian" panose="04020705040A02060702" pitchFamily="82" charset="0"/>
              </a:rPr>
              <a:t>Mysteries</a:t>
            </a:r>
            <a:endParaRPr lang="en-US" dirty="0">
              <a:solidFill>
                <a:schemeClr val="accent3">
                  <a:lumMod val="50000"/>
                </a:schemeClr>
              </a:solidFill>
              <a:latin typeface="Algerian" panose="04020705040A02060702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en-US" dirty="0" smtClean="0">
                <a:solidFill>
                  <a:schemeClr val="accent3">
                    <a:lumMod val="50000"/>
                  </a:schemeClr>
                </a:solidFill>
              </a:rPr>
              <a:t>Mystery Opener (students used clues to solve a mystery)</a:t>
            </a:r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v"/>
            </a:pPr>
            <a:r>
              <a:rPr lang="en-US" dirty="0" smtClean="0">
                <a:solidFill>
                  <a:schemeClr val="accent3">
                    <a:lumMod val="50000"/>
                  </a:schemeClr>
                </a:solidFill>
              </a:rPr>
              <a:t>Began reading the first book</a:t>
            </a:r>
          </a:p>
          <a:p>
            <a:pPr indent="0">
              <a:buNone/>
            </a:pPr>
            <a:r>
              <a:rPr lang="en-US" dirty="0" smtClean="0">
                <a:solidFill>
                  <a:schemeClr val="accent3">
                    <a:lumMod val="50000"/>
                  </a:schemeClr>
                </a:solidFill>
              </a:rPr>
              <a:t>     Answered comprehension questions as they read and participated</a:t>
            </a:r>
          </a:p>
          <a:p>
            <a:pPr indent="0">
              <a:lnSpc>
                <a:spcPct val="100000"/>
              </a:lnSpc>
              <a:buNone/>
            </a:pPr>
            <a:r>
              <a:rPr lang="en-US" dirty="0" smtClean="0">
                <a:solidFill>
                  <a:schemeClr val="accent3">
                    <a:lumMod val="50000"/>
                  </a:schemeClr>
                </a:solidFill>
              </a:rPr>
              <a:t>     in group discussions</a:t>
            </a:r>
          </a:p>
          <a:p>
            <a:pPr marL="285750" indent="-285750">
              <a:lnSpc>
                <a:spcPct val="100000"/>
              </a:lnSpc>
            </a:pPr>
            <a:r>
              <a:rPr lang="en-US" dirty="0" smtClean="0">
                <a:solidFill>
                  <a:schemeClr val="accent3">
                    <a:lumMod val="50000"/>
                  </a:schemeClr>
                </a:solidFill>
                <a:hlinkClick r:id="rId2"/>
              </a:rPr>
              <a:t>www.camjansen.com</a:t>
            </a:r>
            <a:endParaRPr lang="en-US" dirty="0" smtClean="0">
              <a:solidFill>
                <a:schemeClr val="accent3">
                  <a:lumMod val="50000"/>
                </a:schemeClr>
              </a:solidFill>
            </a:endParaRPr>
          </a:p>
          <a:p>
            <a:pPr marL="285750" indent="-285750">
              <a:lnSpc>
                <a:spcPct val="100000"/>
              </a:lnSpc>
            </a:pPr>
            <a:r>
              <a:rPr lang="en-US" dirty="0" smtClean="0">
                <a:solidFill>
                  <a:schemeClr val="accent3">
                    <a:lumMod val="50000"/>
                  </a:schemeClr>
                </a:solidFill>
                <a:hlinkClick r:id="rId3"/>
              </a:rPr>
              <a:t>www.randomhouse.com</a:t>
            </a:r>
            <a:endParaRPr lang="en-US" dirty="0" smtClean="0">
              <a:solidFill>
                <a:schemeClr val="accent3">
                  <a:lumMod val="50000"/>
                </a:schemeClr>
              </a:solidFill>
            </a:endParaRPr>
          </a:p>
          <a:p>
            <a:pPr marL="285750" indent="-285750">
              <a:lnSpc>
                <a:spcPct val="100000"/>
              </a:lnSpc>
            </a:pPr>
            <a:endParaRPr lang="en-US" dirty="0" smtClean="0">
              <a:solidFill>
                <a:schemeClr val="accent3">
                  <a:lumMod val="50000"/>
                </a:schemeClr>
              </a:solidFill>
            </a:endParaRPr>
          </a:p>
          <a:p>
            <a:pPr marL="285750" indent="-285750">
              <a:lnSpc>
                <a:spcPct val="100000"/>
              </a:lnSpc>
            </a:pPr>
            <a:endParaRPr lang="en-US" dirty="0" smtClean="0">
              <a:solidFill>
                <a:schemeClr val="accent3">
                  <a:lumMod val="50000"/>
                </a:schemeClr>
              </a:solidFill>
            </a:endParaRPr>
          </a:p>
          <a:p>
            <a:pPr marL="514350" lvl="1" indent="0">
              <a:buNone/>
            </a:pPr>
            <a:endParaRPr lang="en-US" dirty="0" smtClean="0">
              <a:solidFill>
                <a:schemeClr val="accent3">
                  <a:lumMod val="50000"/>
                </a:schemeClr>
              </a:solidFill>
            </a:endParaRPr>
          </a:p>
          <a:p>
            <a:pPr marL="514350" lvl="1" indent="0">
              <a:buNone/>
            </a:pPr>
            <a:endParaRPr lang="en-US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517167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3">
                    <a:lumMod val="50000"/>
                  </a:schemeClr>
                </a:solidFill>
                <a:latin typeface="Algerian" panose="04020705040A02060702" pitchFamily="82" charset="0"/>
              </a:rPr>
              <a:t>Mysteries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2438400"/>
            <a:ext cx="6400800" cy="3200400"/>
          </a:xfrm>
        </p:spPr>
        <p:txBody>
          <a:bodyPr/>
          <a:lstStyle/>
          <a:p>
            <a:r>
              <a:rPr lang="en-US" dirty="0" smtClean="0"/>
              <a:t>Mystery Opener (students used word cards to predict what the </a:t>
            </a:r>
          </a:p>
          <a:p>
            <a:pPr indent="0">
              <a:lnSpc>
                <a:spcPct val="100000"/>
              </a:lnSpc>
              <a:buNone/>
            </a:pPr>
            <a:r>
              <a:rPr lang="en-US" dirty="0" smtClean="0"/>
              <a:t>     next mystery was about)</a:t>
            </a:r>
          </a:p>
          <a:p>
            <a:pPr marL="285750" indent="-285750">
              <a:lnSpc>
                <a:spcPct val="100000"/>
              </a:lnSpc>
            </a:pPr>
            <a:r>
              <a:rPr lang="en-US" dirty="0" smtClean="0"/>
              <a:t>Began reading second book</a:t>
            </a:r>
          </a:p>
          <a:p>
            <a:pPr marL="285750" indent="-285750">
              <a:lnSpc>
                <a:spcPct val="100000"/>
              </a:lnSpc>
            </a:pPr>
            <a:r>
              <a:rPr lang="en-US" dirty="0" smtClean="0"/>
              <a:t>Answered comprehension questions as they read and participated </a:t>
            </a:r>
          </a:p>
          <a:p>
            <a:pPr indent="0">
              <a:lnSpc>
                <a:spcPct val="100000"/>
              </a:lnSpc>
              <a:buNone/>
            </a:pPr>
            <a:r>
              <a:rPr lang="en-US" dirty="0" smtClean="0"/>
              <a:t>      in group discussions</a:t>
            </a:r>
          </a:p>
          <a:p>
            <a:pPr marL="285750" indent="-285750">
              <a:lnSpc>
                <a:spcPct val="100000"/>
              </a:lnSpc>
            </a:pPr>
            <a:r>
              <a:rPr lang="en-US" dirty="0" smtClean="0"/>
              <a:t>Completed a Venn Diagram comparing the two books</a:t>
            </a:r>
          </a:p>
          <a:p>
            <a:pPr marL="285750" indent="-285750">
              <a:lnSpc>
                <a:spcPct val="100000"/>
              </a:lnSpc>
            </a:pPr>
            <a:r>
              <a:rPr lang="en-US" dirty="0" smtClean="0"/>
              <a:t>Wrote a Compare &amp; Contrast paper using the information from</a:t>
            </a:r>
          </a:p>
          <a:p>
            <a:pPr indent="0">
              <a:lnSpc>
                <a:spcPct val="100000"/>
              </a:lnSpc>
              <a:buNone/>
            </a:pPr>
            <a:r>
              <a:rPr lang="en-US" dirty="0" smtClean="0"/>
              <a:t>      the Venn Diagram</a:t>
            </a:r>
          </a:p>
          <a:p>
            <a:pPr marL="285750" indent="-285750">
              <a:lnSpc>
                <a:spcPct val="100000"/>
              </a:lnSpc>
            </a:pPr>
            <a:r>
              <a:rPr lang="en-US" dirty="0" smtClean="0">
                <a:hlinkClick r:id="rId2"/>
              </a:rPr>
              <a:t>www.mychandlerschools.org</a:t>
            </a:r>
            <a:endParaRPr lang="en-US" dirty="0" smtClean="0"/>
          </a:p>
          <a:p>
            <a:pPr marL="285750" indent="-285750">
              <a:lnSpc>
                <a:spcPct val="100000"/>
              </a:lnSpc>
            </a:pPr>
            <a:endParaRPr lang="en-US" dirty="0" smtClean="0"/>
          </a:p>
          <a:p>
            <a:pPr indent="0">
              <a:lnSpc>
                <a:spcPct val="100000"/>
              </a:lnSpc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176790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3">
                    <a:lumMod val="50000"/>
                  </a:schemeClr>
                </a:solidFill>
                <a:latin typeface="Algerian" panose="04020705040A02060702" pitchFamily="82" charset="0"/>
              </a:rPr>
              <a:t>Mysteries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Algerian" panose="04020705040A02060702" pitchFamily="82" charset="0"/>
              </a:rPr>
              <a:t>Solve 2 minute mystery</a:t>
            </a:r>
          </a:p>
          <a:p>
            <a:r>
              <a:rPr lang="en-US" dirty="0" smtClean="0">
                <a:latin typeface="Algerian" panose="04020705040A02060702" pitchFamily="82" charset="0"/>
              </a:rPr>
              <a:t>Mystery clues and prizes</a:t>
            </a:r>
            <a:endParaRPr lang="en-US" dirty="0">
              <a:latin typeface="Algerian" panose="04020705040A02060702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39945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latin typeface="Bookman Old Style" panose="02050604050505020204" pitchFamily="18" charset="0"/>
              </a:rPr>
              <a:t>Historical Fiction</a:t>
            </a:r>
            <a:endParaRPr lang="en-US" dirty="0">
              <a:latin typeface="Bookman Old Style" panose="02050604050505020204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678087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990600"/>
            <a:ext cx="6400800" cy="10668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Bookman Old Style" panose="02050604050505020204" pitchFamily="18" charset="0"/>
              </a:rPr>
              <a:t>Historical Fiction Elements</a:t>
            </a:r>
            <a:endParaRPr lang="en-US" dirty="0">
              <a:latin typeface="Bookman Old Style" panose="020506040505050202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285750" indent="-285750"/>
            <a:r>
              <a:rPr lang="en-US" sz="1400" dirty="0" smtClean="0">
                <a:latin typeface="Bookman Old Style" panose="02050604050505020204" pitchFamily="18" charset="0"/>
              </a:rPr>
              <a:t>Form of fiction (not true)</a:t>
            </a:r>
          </a:p>
          <a:p>
            <a:pPr marL="285750" indent="-285750"/>
            <a:r>
              <a:rPr lang="en-US" sz="1400" dirty="0" smtClean="0">
                <a:latin typeface="Bookman Old Style" panose="02050604050505020204" pitchFamily="18" charset="0"/>
              </a:rPr>
              <a:t>Based on historical events</a:t>
            </a:r>
          </a:p>
          <a:p>
            <a:pPr marL="285750" indent="-285750"/>
            <a:r>
              <a:rPr lang="en-US" sz="1400" dirty="0" smtClean="0">
                <a:latin typeface="Bookman Old Style" panose="02050604050505020204" pitchFamily="18" charset="0"/>
              </a:rPr>
              <a:t>Authentic settings</a:t>
            </a:r>
          </a:p>
          <a:p>
            <a:pPr marL="285750" indent="-285750"/>
            <a:r>
              <a:rPr lang="en-US" sz="1400" dirty="0" smtClean="0">
                <a:latin typeface="Bookman Old Style" panose="02050604050505020204" pitchFamily="18" charset="0"/>
              </a:rPr>
              <a:t>Characters portrayed in realistic manner</a:t>
            </a:r>
          </a:p>
          <a:p>
            <a:pPr marL="285750" indent="-285750"/>
            <a:r>
              <a:rPr lang="en-US" sz="1400" dirty="0" smtClean="0">
                <a:latin typeface="Bookman Old Style" panose="02050604050505020204" pitchFamily="18" charset="0"/>
              </a:rPr>
              <a:t>Some characters may be actual people from history, but the story is fictional</a:t>
            </a:r>
          </a:p>
          <a:p>
            <a:pPr marL="285750" indent="-285750"/>
            <a:r>
              <a:rPr lang="en-US" sz="1400" dirty="0" smtClean="0">
                <a:latin typeface="Bookman Old Style" panose="02050604050505020204" pitchFamily="18" charset="0"/>
              </a:rPr>
              <a:t>Artistic mix of fiction and historical facts</a:t>
            </a:r>
          </a:p>
          <a:p>
            <a:pPr marL="285750" indent="-285750"/>
            <a:endParaRPr lang="en-US" sz="1400" dirty="0">
              <a:latin typeface="Bookman Old Style" panose="02050604050505020204" pitchFamily="18" charset="0"/>
            </a:endParaRPr>
          </a:p>
          <a:p>
            <a:pPr marL="285750" indent="-285750"/>
            <a:r>
              <a:rPr lang="en-US" sz="1400" dirty="0" smtClean="0">
                <a:latin typeface="Bookman Old Style" panose="02050604050505020204" pitchFamily="18" charset="0"/>
                <a:hlinkClick r:id="rId2"/>
              </a:rPr>
              <a:t>www.kimskorner4teachertalk.com</a:t>
            </a:r>
            <a:endParaRPr lang="en-US" sz="1400" dirty="0" smtClean="0">
              <a:latin typeface="Bookman Old Style" panose="02050604050505020204" pitchFamily="18" charset="0"/>
            </a:endParaRPr>
          </a:p>
          <a:p>
            <a:pPr marL="285750" indent="-285750"/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xmlns="" val="724577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2"/>
                </a:solidFill>
                <a:latin typeface="Bookman Old Style" panose="02050604050505020204" pitchFamily="18" charset="0"/>
              </a:rPr>
              <a:t>Historical Fiction</a:t>
            </a:r>
            <a:endParaRPr lang="en-US" dirty="0">
              <a:solidFill>
                <a:schemeClr val="tx2"/>
              </a:solidFill>
              <a:latin typeface="Bookman Old Style" panose="020506040505050202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chemeClr val="accent1"/>
                </a:solidFill>
                <a:latin typeface="Bookman Old Style" panose="02050604050505020204" pitchFamily="18" charset="0"/>
              </a:rPr>
              <a:t>Picture books</a:t>
            </a:r>
          </a:p>
          <a:p>
            <a:r>
              <a:rPr lang="en-US" u="sng" dirty="0" smtClean="0">
                <a:solidFill>
                  <a:schemeClr val="accent1"/>
                </a:solidFill>
                <a:latin typeface="Bookman Old Style" panose="02050604050505020204" pitchFamily="18" charset="0"/>
              </a:rPr>
              <a:t>Henry’s Freedom Box</a:t>
            </a:r>
          </a:p>
          <a:p>
            <a:r>
              <a:rPr lang="en-US" u="sng" dirty="0" smtClean="0">
                <a:solidFill>
                  <a:schemeClr val="accent1"/>
                </a:solidFill>
                <a:latin typeface="Bookman Old Style" panose="02050604050505020204" pitchFamily="18" charset="0"/>
              </a:rPr>
              <a:t>Baseball Saved Us</a:t>
            </a:r>
          </a:p>
          <a:p>
            <a:r>
              <a:rPr lang="en-US" dirty="0" smtClean="0">
                <a:solidFill>
                  <a:schemeClr val="accent1"/>
                </a:solidFill>
                <a:latin typeface="Bookman Old Style" panose="02050604050505020204" pitchFamily="18" charset="0"/>
              </a:rPr>
              <a:t>Focus</a:t>
            </a:r>
          </a:p>
          <a:p>
            <a:pPr lvl="1"/>
            <a:r>
              <a:rPr lang="en-US" dirty="0" smtClean="0">
                <a:solidFill>
                  <a:schemeClr val="accent1"/>
                </a:solidFill>
                <a:latin typeface="Bookman Old Style" panose="02050604050505020204" pitchFamily="18" charset="0"/>
              </a:rPr>
              <a:t>Vocabulary</a:t>
            </a:r>
          </a:p>
          <a:p>
            <a:pPr lvl="1"/>
            <a:r>
              <a:rPr lang="en-US" dirty="0" smtClean="0">
                <a:solidFill>
                  <a:schemeClr val="accent1"/>
                </a:solidFill>
                <a:latin typeface="Bookman Old Style" panose="02050604050505020204" pitchFamily="18" charset="0"/>
              </a:rPr>
              <a:t>Text-Based Questions</a:t>
            </a:r>
          </a:p>
          <a:p>
            <a:pPr lvl="1"/>
            <a:r>
              <a:rPr lang="en-US" dirty="0" smtClean="0">
                <a:solidFill>
                  <a:schemeClr val="accent1"/>
                </a:solidFill>
                <a:latin typeface="Bookman Old Style" panose="02050604050505020204" pitchFamily="18" charset="0"/>
              </a:rPr>
              <a:t>Comprehension</a:t>
            </a:r>
          </a:p>
        </p:txBody>
      </p:sp>
    </p:spTree>
    <p:extLst>
      <p:ext uri="{BB962C8B-B14F-4D97-AF65-F5344CB8AC3E}">
        <p14:creationId xmlns:p14="http://schemas.microsoft.com/office/powerpoint/2010/main" xmlns="" val="1864713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>
                <a:latin typeface="Agency FB" panose="020B0503020202020204" pitchFamily="34" charset="0"/>
              </a:rPr>
              <a:t>FAntasy</a:t>
            </a:r>
            <a:endParaRPr lang="en-US" dirty="0">
              <a:latin typeface="Agency FB" panose="020B050302020202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757553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gency FB" panose="020B0503020202020204" pitchFamily="34" charset="0"/>
              </a:rPr>
              <a:t>Fantasy Elements</a:t>
            </a:r>
            <a:endParaRPr lang="en-US" dirty="0">
              <a:latin typeface="Agency FB" panose="020B0503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2286000"/>
            <a:ext cx="6629400" cy="3429000"/>
          </a:xfrm>
        </p:spPr>
        <p:txBody>
          <a:bodyPr>
            <a:normAutofit lnSpcReduction="10000"/>
          </a:bodyPr>
          <a:lstStyle/>
          <a:p>
            <a:r>
              <a:rPr lang="en-US" dirty="0"/>
              <a:t> </a:t>
            </a:r>
            <a:r>
              <a:rPr lang="en-US" dirty="0">
                <a:latin typeface="Agency FB" panose="020B0503020202020204" pitchFamily="34" charset="0"/>
              </a:rPr>
              <a:t>form of fiction (not true)</a:t>
            </a:r>
          </a:p>
          <a:p>
            <a:r>
              <a:rPr lang="en-US" dirty="0" smtClean="0">
                <a:latin typeface="Agency FB" panose="020B0503020202020204" pitchFamily="34" charset="0"/>
              </a:rPr>
              <a:t>contains </a:t>
            </a:r>
            <a:r>
              <a:rPr lang="en-US" dirty="0">
                <a:latin typeface="Agency FB" panose="020B0503020202020204" pitchFamily="34" charset="0"/>
              </a:rPr>
              <a:t>one or more of the following:</a:t>
            </a:r>
          </a:p>
          <a:p>
            <a:pPr lvl="1"/>
            <a:r>
              <a:rPr lang="en-US" dirty="0" smtClean="0">
                <a:latin typeface="Agency FB" panose="020B0503020202020204" pitchFamily="34" charset="0"/>
              </a:rPr>
              <a:t>supernatural </a:t>
            </a:r>
            <a:r>
              <a:rPr lang="en-US" dirty="0">
                <a:latin typeface="Agency FB" panose="020B0503020202020204" pitchFamily="34" charset="0"/>
              </a:rPr>
              <a:t>occurrences</a:t>
            </a:r>
          </a:p>
          <a:p>
            <a:pPr lvl="1"/>
            <a:r>
              <a:rPr lang="en-US" dirty="0" smtClean="0">
                <a:latin typeface="Agency FB" panose="020B0503020202020204" pitchFamily="34" charset="0"/>
              </a:rPr>
              <a:t>characters </a:t>
            </a:r>
            <a:r>
              <a:rPr lang="en-US" dirty="0">
                <a:latin typeface="Agency FB" panose="020B0503020202020204" pitchFamily="34" charset="0"/>
              </a:rPr>
              <a:t>with magical powers</a:t>
            </a:r>
          </a:p>
          <a:p>
            <a:pPr lvl="1"/>
            <a:r>
              <a:rPr lang="en-US" dirty="0" smtClean="0">
                <a:latin typeface="Agency FB" panose="020B0503020202020204" pitchFamily="34" charset="0"/>
              </a:rPr>
              <a:t>things </a:t>
            </a:r>
            <a:r>
              <a:rPr lang="en-US" dirty="0">
                <a:latin typeface="Agency FB" panose="020B0503020202020204" pitchFamily="34" charset="0"/>
              </a:rPr>
              <a:t>with magical powers</a:t>
            </a:r>
          </a:p>
          <a:p>
            <a:pPr lvl="1"/>
            <a:r>
              <a:rPr lang="en-US" dirty="0" smtClean="0">
                <a:latin typeface="Agency FB" panose="020B0503020202020204" pitchFamily="34" charset="0"/>
              </a:rPr>
              <a:t>animals </a:t>
            </a:r>
            <a:r>
              <a:rPr lang="en-US" dirty="0">
                <a:latin typeface="Agency FB" panose="020B0503020202020204" pitchFamily="34" charset="0"/>
              </a:rPr>
              <a:t>with human characteristics</a:t>
            </a:r>
          </a:p>
          <a:p>
            <a:pPr lvl="1"/>
            <a:r>
              <a:rPr lang="en-US" dirty="0" smtClean="0">
                <a:latin typeface="Agency FB" panose="020B0503020202020204" pitchFamily="34" charset="0"/>
              </a:rPr>
              <a:t>things </a:t>
            </a:r>
            <a:r>
              <a:rPr lang="en-US" dirty="0">
                <a:latin typeface="Agency FB" panose="020B0503020202020204" pitchFamily="34" charset="0"/>
              </a:rPr>
              <a:t>with human characteristics</a:t>
            </a:r>
          </a:p>
          <a:p>
            <a:pPr lvl="1"/>
            <a:r>
              <a:rPr lang="en-US" dirty="0" smtClean="0">
                <a:latin typeface="Agency FB" panose="020B0503020202020204" pitchFamily="34" charset="0"/>
              </a:rPr>
              <a:t>real </a:t>
            </a:r>
            <a:r>
              <a:rPr lang="en-US" dirty="0">
                <a:latin typeface="Agency FB" panose="020B0503020202020204" pitchFamily="34" charset="0"/>
              </a:rPr>
              <a:t>people in fantastic </a:t>
            </a:r>
            <a:r>
              <a:rPr lang="en-US" dirty="0" smtClean="0">
                <a:latin typeface="Agency FB" panose="020B0503020202020204" pitchFamily="34" charset="0"/>
              </a:rPr>
              <a:t>places</a:t>
            </a:r>
          </a:p>
          <a:p>
            <a:pPr lvl="1"/>
            <a:r>
              <a:rPr lang="en-US" dirty="0" smtClean="0">
                <a:latin typeface="Agency FB" panose="020B0503020202020204" pitchFamily="34" charset="0"/>
              </a:rPr>
              <a:t>fantastic creatures or characters in real situations</a:t>
            </a:r>
            <a:endParaRPr lang="en-US" dirty="0">
              <a:latin typeface="Agency FB" panose="020B0503020202020204" pitchFamily="34" charset="0"/>
            </a:endParaRPr>
          </a:p>
          <a:p>
            <a:r>
              <a:rPr lang="en-US" dirty="0" smtClean="0">
                <a:latin typeface="Agency FB" panose="020B0503020202020204" pitchFamily="34" charset="0"/>
                <a:hlinkClick r:id="rId2"/>
              </a:rPr>
              <a:t>www.kimskorner4teachertalk.com</a:t>
            </a:r>
            <a:endParaRPr lang="en-US" dirty="0" smtClean="0">
              <a:latin typeface="Agency FB" panose="020B0503020202020204" pitchFamily="34" charset="0"/>
            </a:endParaRPr>
          </a:p>
          <a:p>
            <a:endParaRPr lang="en-US" dirty="0">
              <a:latin typeface="Agency FB" panose="020B05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91207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gency FB" panose="020B0503020202020204" pitchFamily="34" charset="0"/>
              </a:rPr>
              <a:t>Fantasy</a:t>
            </a:r>
            <a:endParaRPr lang="en-US" dirty="0">
              <a:latin typeface="Agency FB" panose="020B0503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>
                <a:latin typeface="Agency FB" panose="020B0503020202020204" pitchFamily="34" charset="0"/>
              </a:rPr>
              <a:t>The Great Gingerbread Exchange</a:t>
            </a:r>
          </a:p>
          <a:p>
            <a:pPr lvl="1"/>
            <a:r>
              <a:rPr lang="en-US" dirty="0" smtClean="0">
                <a:latin typeface="Agency FB" panose="020B0503020202020204" pitchFamily="34" charset="0"/>
              </a:rPr>
              <a:t>www.barrbunch.com </a:t>
            </a:r>
          </a:p>
          <a:p>
            <a:r>
              <a:rPr lang="en-US" dirty="0" smtClean="0">
                <a:latin typeface="Agency FB" panose="020B0503020202020204" pitchFamily="34" charset="0"/>
              </a:rPr>
              <a:t>Picture Books</a:t>
            </a:r>
          </a:p>
          <a:p>
            <a:r>
              <a:rPr lang="en-US" u="sng" dirty="0" smtClean="0">
                <a:latin typeface="Agency FB" panose="020B0503020202020204" pitchFamily="34" charset="0"/>
              </a:rPr>
              <a:t>The Gingerbread Man</a:t>
            </a:r>
            <a:r>
              <a:rPr lang="en-US" dirty="0" smtClean="0">
                <a:latin typeface="Agency FB" panose="020B0503020202020204" pitchFamily="34" charset="0"/>
              </a:rPr>
              <a:t>, </a:t>
            </a:r>
            <a:r>
              <a:rPr lang="en-US" u="sng" dirty="0" smtClean="0">
                <a:latin typeface="Agency FB" panose="020B0503020202020204" pitchFamily="34" charset="0"/>
              </a:rPr>
              <a:t>The Gingerbread Boy</a:t>
            </a:r>
            <a:r>
              <a:rPr lang="en-US" dirty="0" smtClean="0">
                <a:latin typeface="Agency FB" panose="020B0503020202020204" pitchFamily="34" charset="0"/>
              </a:rPr>
              <a:t>, &amp; </a:t>
            </a:r>
            <a:r>
              <a:rPr lang="en-US" u="sng" dirty="0" smtClean="0">
                <a:latin typeface="Agency FB" panose="020B0503020202020204" pitchFamily="34" charset="0"/>
              </a:rPr>
              <a:t>The </a:t>
            </a:r>
            <a:r>
              <a:rPr lang="en-US" u="sng" smtClean="0">
                <a:latin typeface="Agency FB" panose="020B0503020202020204" pitchFamily="34" charset="0"/>
              </a:rPr>
              <a:t>Gingerbread Girl</a:t>
            </a:r>
            <a:endParaRPr lang="en-US" u="sng" dirty="0" smtClean="0">
              <a:latin typeface="Agency FB" panose="020B0503020202020204" pitchFamily="34" charset="0"/>
            </a:endParaRPr>
          </a:p>
          <a:p>
            <a:r>
              <a:rPr lang="en-US" dirty="0" smtClean="0">
                <a:latin typeface="Agency FB" panose="020B0503020202020204" pitchFamily="34" charset="0"/>
              </a:rPr>
              <a:t>Focus</a:t>
            </a:r>
          </a:p>
          <a:p>
            <a:pPr lvl="1"/>
            <a:r>
              <a:rPr lang="en-US" dirty="0" smtClean="0">
                <a:latin typeface="Agency FB" panose="020B0503020202020204" pitchFamily="34" charset="0"/>
              </a:rPr>
              <a:t>Story Elements</a:t>
            </a:r>
          </a:p>
          <a:p>
            <a:pPr lvl="1"/>
            <a:r>
              <a:rPr lang="en-US" dirty="0" smtClean="0">
                <a:latin typeface="Agency FB" panose="020B0503020202020204" pitchFamily="34" charset="0"/>
              </a:rPr>
              <a:t>Compare &amp; Contrast</a:t>
            </a:r>
          </a:p>
          <a:p>
            <a:pPr lvl="1"/>
            <a:r>
              <a:rPr lang="en-US" dirty="0" smtClean="0">
                <a:latin typeface="Agency FB" panose="020B0503020202020204" pitchFamily="34" charset="0"/>
              </a:rPr>
              <a:t>Text Dependent Questions</a:t>
            </a:r>
          </a:p>
        </p:txBody>
      </p:sp>
    </p:spTree>
    <p:extLst>
      <p:ext uri="{BB962C8B-B14F-4D97-AF65-F5344CB8AC3E}">
        <p14:creationId xmlns:p14="http://schemas.microsoft.com/office/powerpoint/2010/main" xmlns="" val="145961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FullSizeRender (1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71600" y="1219200"/>
            <a:ext cx="6172200" cy="4267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uture">
  <a:themeElements>
    <a:clrScheme name="Couture">
      <a:dk1>
        <a:sysClr val="windowText" lastClr="000000"/>
      </a:dk1>
      <a:lt1>
        <a:sysClr val="window" lastClr="FFFFFF"/>
      </a:lt1>
      <a:dk2>
        <a:srgbClr val="37302A"/>
      </a:dk2>
      <a:lt2>
        <a:srgbClr val="D0CCB9"/>
      </a:lt2>
      <a:accent1>
        <a:srgbClr val="9E8E5C"/>
      </a:accent1>
      <a:accent2>
        <a:srgbClr val="A09781"/>
      </a:accent2>
      <a:accent3>
        <a:srgbClr val="85776D"/>
      </a:accent3>
      <a:accent4>
        <a:srgbClr val="AEAFA9"/>
      </a:accent4>
      <a:accent5>
        <a:srgbClr val="8D878B"/>
      </a:accent5>
      <a:accent6>
        <a:srgbClr val="6B6149"/>
      </a:accent6>
      <a:hlink>
        <a:srgbClr val="B6A272"/>
      </a:hlink>
      <a:folHlink>
        <a:srgbClr val="8A784F"/>
      </a:folHlink>
    </a:clrScheme>
    <a:fontScheme name="Black Tie">
      <a:maj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Coutur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0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50000" t="100000" r="100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30000"/>
                <a:satMod val="200000"/>
              </a:schemeClr>
              <a:schemeClr val="phClr">
                <a:tint val="2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Couture</Template>
  <TotalTime>342</TotalTime>
  <Words>460</Words>
  <Application>Microsoft Office PowerPoint</Application>
  <PresentationFormat>On-screen Show (4:3)</PresentationFormat>
  <Paragraphs>120</Paragraphs>
  <Slides>27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28" baseType="lpstr">
      <vt:lpstr>Couture</vt:lpstr>
      <vt:lpstr>Book buddies</vt:lpstr>
      <vt:lpstr>  Overview</vt:lpstr>
      <vt:lpstr>Historical Fiction</vt:lpstr>
      <vt:lpstr>Historical Fiction Elements</vt:lpstr>
      <vt:lpstr>Historical Fiction</vt:lpstr>
      <vt:lpstr>FAntasy</vt:lpstr>
      <vt:lpstr>Fantasy Elements</vt:lpstr>
      <vt:lpstr>Fantasy</vt:lpstr>
      <vt:lpstr>Slide 9</vt:lpstr>
      <vt:lpstr>Slide 10</vt:lpstr>
      <vt:lpstr>Slide 11</vt:lpstr>
      <vt:lpstr>Slide 12</vt:lpstr>
      <vt:lpstr>Slide 13</vt:lpstr>
      <vt:lpstr>Slide 14</vt:lpstr>
      <vt:lpstr>Autobiography/ Biography</vt:lpstr>
      <vt:lpstr>Autobiography/Biography Elements</vt:lpstr>
      <vt:lpstr>Autobiography/Biography</vt:lpstr>
      <vt:lpstr>Informational</vt:lpstr>
      <vt:lpstr>Informational Elements</vt:lpstr>
      <vt:lpstr>Informational</vt:lpstr>
      <vt:lpstr>Mysteries</vt:lpstr>
      <vt:lpstr>Mystery  Elements</vt:lpstr>
      <vt:lpstr>2 Minute Mystery</vt:lpstr>
      <vt:lpstr>Mysteries</vt:lpstr>
      <vt:lpstr>Mysteries</vt:lpstr>
      <vt:lpstr>Mysteries</vt:lpstr>
      <vt:lpstr>Mysteries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Book buddies</dc:title>
  <dc:creator>Linda Robinson</dc:creator>
  <cp:lastModifiedBy>tgambill</cp:lastModifiedBy>
  <cp:revision>33</cp:revision>
  <cp:lastPrinted>2014-09-24T18:54:44Z</cp:lastPrinted>
  <dcterms:created xsi:type="dcterms:W3CDTF">2014-01-27T14:10:40Z</dcterms:created>
  <dcterms:modified xsi:type="dcterms:W3CDTF">2014-10-01T16:18:47Z</dcterms:modified>
</cp:coreProperties>
</file>